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2" r:id="rId2"/>
    <p:sldId id="260" r:id="rId3"/>
    <p:sldId id="263" r:id="rId4"/>
    <p:sldId id="271" r:id="rId5"/>
    <p:sldId id="261" r:id="rId6"/>
    <p:sldId id="295" r:id="rId7"/>
    <p:sldId id="272" r:id="rId8"/>
    <p:sldId id="284" r:id="rId9"/>
    <p:sldId id="288" r:id="rId10"/>
    <p:sldId id="273" r:id="rId11"/>
    <p:sldId id="265" r:id="rId12"/>
    <p:sldId id="275" r:id="rId13"/>
    <p:sldId id="279" r:id="rId14"/>
    <p:sldId id="283" r:id="rId15"/>
    <p:sldId id="292" r:id="rId16"/>
    <p:sldId id="276" r:id="rId17"/>
    <p:sldId id="264" r:id="rId18"/>
    <p:sldId id="282" r:id="rId19"/>
    <p:sldId id="257" r:id="rId20"/>
    <p:sldId id="296" r:id="rId21"/>
    <p:sldId id="277" r:id="rId22"/>
    <p:sldId id="291" r:id="rId23"/>
    <p:sldId id="258" r:id="rId24"/>
    <p:sldId id="290" r:id="rId25"/>
    <p:sldId id="286" r:id="rId26"/>
    <p:sldId id="268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  <a:srgbClr val="003456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80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0F887-6893-4E92-AA35-B9D1D7834D56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8A11-A452-438F-B4F8-13B6B029C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92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936df1943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936df1943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17000"/>
          </a:blip>
          <a:srcRect l="922" t="8574" r="922" b="8582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951000" y="1485333"/>
            <a:ext cx="10290000" cy="4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51000" y="719333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99" y="-1460333"/>
            <a:ext cx="2028788" cy="20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-1460337"/>
            <a:ext cx="2028788" cy="20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926" y="6286033"/>
            <a:ext cx="2032305" cy="203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3223" y="6287796"/>
            <a:ext cx="2028788" cy="2028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38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76A02B-2217-A6F4-4C3C-9C77947F75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102" y="-361120"/>
            <a:ext cx="2570537" cy="2570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67144-2790-23D8-9155-D1E9AB3F5E92}"/>
              </a:ext>
            </a:extLst>
          </p:cNvPr>
          <p:cNvSpPr txBox="1"/>
          <p:nvPr/>
        </p:nvSpPr>
        <p:spPr>
          <a:xfrm>
            <a:off x="3429989" y="1946182"/>
            <a:ext cx="5332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altLang="ko-KR" sz="3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ko-KR" sz="4800" dirty="0">
                <a:solidFill>
                  <a:schemeClr val="bg2">
                    <a:lumMod val="75000"/>
                  </a:schemeClr>
                </a:solidFill>
              </a:rPr>
              <a:t>HABON PROJECT </a:t>
            </a:r>
          </a:p>
          <a:p>
            <a:pPr algn="ctr"/>
            <a:r>
              <a:rPr lang="ko-KR" altLang="en-US" sz="4800" dirty="0">
                <a:solidFill>
                  <a:schemeClr val="bg2">
                    <a:lumMod val="75000"/>
                  </a:schemeClr>
                </a:solidFill>
              </a:rPr>
              <a:t>설명회</a:t>
            </a:r>
            <a:endParaRPr lang="en-US" altLang="ko-KR" sz="48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altLang="ko-KR" sz="36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</a:rPr>
              <a:t>㈜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</a:rPr>
              <a:t>HABON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</a:rPr>
              <a:t>상사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DA0207-75A8-E449-E277-61F4CDDE55B2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216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하본이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이상형 월드컵을 통해 이루고 싶은 것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7012079" y="4571116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564848" y="191583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소통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3646956" y="5179040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신뢰성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067713" y="5179040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글로벌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775856" y="5448677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소수가 조작이 가능한 시스템이라면 신뢰를 얻기 어렵다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보다 공정한 시스템이 구축되어야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73819" y="4714402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건강한 경쟁은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공정에서 시작된다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8904315" y="5286593"/>
            <a:ext cx="233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누구나 공감할 만한 주제를 갖고 </a:t>
            </a:r>
            <a:br>
              <a:rPr lang="en-US" altLang="ko-KR" sz="1200" dirty="0"/>
            </a:br>
            <a:r>
              <a:rPr lang="ko-KR" altLang="en-US" sz="1200" dirty="0"/>
              <a:t>이야기하고 </a:t>
            </a:r>
            <a:r>
              <a:rPr lang="ko-KR" altLang="en-US" sz="1200" dirty="0" err="1"/>
              <a:t>집중할주제가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중요하다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8904315" y="482165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주제　선정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세상에 바뀌는 가치와 </a:t>
            </a:r>
            <a:br>
              <a:rPr lang="en-US" altLang="ko-KR" sz="1200" dirty="0"/>
            </a:br>
            <a:r>
              <a:rPr lang="ko-KR" altLang="en-US" sz="1200" dirty="0"/>
              <a:t>서로 이야기하고 설득하는 과정을 목도하는 과정이 포함되어 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한 주제에 대해 서로가 열정을 갖고 이야기할 장소가 필요하다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algn="just"/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328465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시대의 흐름을 알아야 </a:t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ko-KR" altLang="en-US" sz="2000" dirty="0">
                <a:latin typeface="+mj-ea"/>
                <a:ea typeface="+mj-ea"/>
              </a:rPr>
              <a:t>시대에 대비를 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1C8CA-7C5D-AAE8-3F63-2EE17C2D430C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하본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구상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4953419" y="264274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전용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9369882" y="4055385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신뢰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9572115" y="488341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투표수 제한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B2C056-C9AB-9EF6-C702-3C72D66C4118}"/>
              </a:ext>
            </a:extLst>
          </p:cNvPr>
          <p:cNvSpPr/>
          <p:nvPr/>
        </p:nvSpPr>
        <p:spPr>
          <a:xfrm>
            <a:off x="9393492" y="1171759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38139-88B0-3BB2-D134-F3FF67F27E5C}"/>
              </a:ext>
            </a:extLst>
          </p:cNvPr>
          <p:cNvSpPr txBox="1"/>
          <p:nvPr/>
        </p:nvSpPr>
        <p:spPr>
          <a:xfrm flipH="1">
            <a:off x="9595725" y="2004409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유저 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964BC3-B678-02A7-E5BA-01099A00487A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23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２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구상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소통 공간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784375" y="3606740"/>
            <a:ext cx="1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댓글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대댓글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좋아요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ＣＲＵＤ</a:t>
            </a: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03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２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1887004" y="2310188"/>
            <a:ext cx="4979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GLOBAL </a:t>
            </a:r>
            <a:r>
              <a:rPr lang="ko-KR" altLang="en-US" sz="6000" b="1" dirty="0">
                <a:solidFill>
                  <a:schemeClr val="accent4"/>
                </a:solidFill>
                <a:latin typeface="+mj-ea"/>
                <a:ea typeface="+mj-ea"/>
              </a:rPr>
              <a:t>기업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14784-C52D-7F3E-5282-8D21BD0D4608}"/>
              </a:ext>
            </a:extLst>
          </p:cNvPr>
          <p:cNvSpPr/>
          <p:nvPr/>
        </p:nvSpPr>
        <p:spPr>
          <a:xfrm>
            <a:off x="3166252" y="3598563"/>
            <a:ext cx="2190476" cy="107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>
                <a:ln>
                  <a:solidFill>
                    <a:schemeClr val="tx1"/>
                  </a:solidFill>
                </a:ln>
                <a:solidFill>
                  <a:srgbClr val="00345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하본</a:t>
            </a:r>
            <a:endParaRPr lang="ko-KR" altLang="en-US" sz="6600" dirty="0">
              <a:ln>
                <a:solidFill>
                  <a:schemeClr val="tx1"/>
                </a:solidFill>
              </a:ln>
              <a:solidFill>
                <a:srgbClr val="00345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9" name="Picture 4" descr="무한상사 - 나무위키">
            <a:extLst>
              <a:ext uri="{FF2B5EF4-FFF2-40B4-BE49-F238E27FC236}">
                <a16:creationId xmlns:a16="http://schemas.microsoft.com/office/drawing/2014/main" id="{783EBB29-A843-C704-ABEA-95E6DF2D5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380" y="3572518"/>
            <a:ext cx="1747256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03CD91-A0A0-C776-8034-DD63B65F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491" y="3665422"/>
            <a:ext cx="1287471" cy="1092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980863-F1A7-29FB-311F-B437CC014311}"/>
              </a:ext>
            </a:extLst>
          </p:cNvPr>
          <p:cNvSpPr txBox="1"/>
          <p:nvPr/>
        </p:nvSpPr>
        <p:spPr>
          <a:xfrm>
            <a:off x="8382070" y="3065257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스포츠에서 </a:t>
            </a:r>
            <a:endParaRPr lang="en-US" altLang="ko-KR" sz="3600" dirty="0">
              <a:solidFill>
                <a:schemeClr val="tx1">
                  <a:lumMod val="50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50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답을 찾다</a:t>
            </a:r>
            <a:r>
              <a:rPr lang="en-US" altLang="ko-KR" sz="3600" dirty="0">
                <a:solidFill>
                  <a:schemeClr val="tx1">
                    <a:lumMod val="50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ko-KR" altLang="en-US" sz="3600" dirty="0">
              <a:solidFill>
                <a:schemeClr val="tx1">
                  <a:lumMod val="50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E83C9FA-BD11-A317-658A-5C0DAE62AE17}"/>
              </a:ext>
            </a:extLst>
          </p:cNvPr>
          <p:cNvSpPr/>
          <p:nvPr/>
        </p:nvSpPr>
        <p:spPr>
          <a:xfrm>
            <a:off x="7037390" y="3373321"/>
            <a:ext cx="1168400" cy="5842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A75FFA-78E2-B26E-16FC-82400435918C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D8358-CC90-DEE1-7382-47401B51462C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구상</a:t>
            </a:r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F60E24-9DDA-9BA0-83E5-0EEF2F5BAF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07" y="0"/>
            <a:ext cx="65438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BAD1B-FC46-1C62-8C90-AFE3A6980C35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83588-774A-6BBD-D0DD-A0DDFE1608EA}"/>
              </a:ext>
            </a:extLst>
          </p:cNvPr>
          <p:cNvSpPr txBox="1"/>
          <p:nvPr/>
        </p:nvSpPr>
        <p:spPr>
          <a:xfrm>
            <a:off x="1280688" y="191869"/>
            <a:ext cx="353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구상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다이어그램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D6C614-4BE0-3446-C1B8-0E0582A02772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440498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3E7D4B0-F72D-360B-08C4-217B1FDB2B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5041901"/>
            <a:ext cx="5457074" cy="2928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DBA45C-F49E-4CE4-E96D-E2532418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9" y="1170586"/>
            <a:ext cx="4609595" cy="32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그에 따른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요구사항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61805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7984097" y="17486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back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11091" y="1748615"/>
            <a:ext cx="55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front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4" y="5165945"/>
            <a:ext cx="1040991" cy="581355"/>
            <a:chOff x="5445089" y="2477057"/>
            <a:chExt cx="1082293" cy="6044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915633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유저 </a:t>
              </a:r>
              <a:r>
                <a:rPr lang="en-US" altLang="ko-KR" sz="1400" spc="-150" dirty="0"/>
                <a:t>DB</a:t>
              </a:r>
              <a:endParaRPr lang="ko-KR" altLang="en-US" sz="1400" spc="-15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082293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게시물 </a:t>
              </a:r>
              <a:r>
                <a:rPr lang="en-US" altLang="ko-KR" sz="1400" spc="-150" dirty="0"/>
                <a:t>DB</a:t>
              </a:r>
              <a:endParaRPr lang="ko-KR" altLang="en-US" sz="1400" spc="-1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4" y="3886755"/>
            <a:ext cx="1222129" cy="581355"/>
            <a:chOff x="5445089" y="2477057"/>
            <a:chExt cx="1270619" cy="6044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270619" cy="543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참여 횟수 </a:t>
              </a:r>
              <a:r>
                <a:rPr lang="en-US" altLang="ko-KR" sz="1400" spc="-150" dirty="0"/>
                <a:t>DB</a:t>
              </a:r>
            </a:p>
            <a:p>
              <a:pPr marL="182563" indent="-182563">
                <a:buFont typeface="Wingdings" panose="05000000000000000000" pitchFamily="2" charset="2"/>
                <a:buChar char="§"/>
              </a:pPr>
              <a:endParaRPr lang="ko-KR" altLang="en-US" sz="1400" spc="-1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082294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월드컵 </a:t>
              </a:r>
              <a:r>
                <a:rPr lang="en-US" altLang="ko-KR" sz="1400" spc="-150" dirty="0"/>
                <a:t>DB</a:t>
              </a:r>
              <a:endParaRPr lang="ko-KR" altLang="en-US" sz="1400" spc="-15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588097" y="2597164"/>
            <a:ext cx="813364" cy="581355"/>
            <a:chOff x="5445089" y="2477057"/>
            <a:chExt cx="845635" cy="60442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845635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MY SQL</a:t>
              </a:r>
              <a:endParaRPr lang="ko-KR" altLang="en-US" sz="1400" spc="-1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653975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JOIN</a:t>
              </a:r>
              <a:endParaRPr lang="ko-KR" altLang="en-US" sz="1400" spc="-15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1" y="2620956"/>
            <a:ext cx="972061" cy="582595"/>
            <a:chOff x="5445089" y="2477057"/>
            <a:chExt cx="1010629" cy="6057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010629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String Boot</a:t>
              </a:r>
              <a:endParaRPr lang="ko-KR" altLang="en-US" sz="1400" spc="-1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2779"/>
              <a:ext cx="938899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My </a:t>
              </a:r>
              <a:r>
                <a:rPr lang="en-US" altLang="ko-KR" sz="1400" spc="-150" dirty="0" err="1"/>
                <a:t>Batics</a:t>
              </a:r>
              <a:endParaRPr lang="ko-KR" altLang="en-US" sz="1400" spc="-15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3" y="3886755"/>
            <a:ext cx="1107996" cy="581355"/>
            <a:chOff x="5445089" y="2477057"/>
            <a:chExt cx="1151957" cy="6044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151957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Maven	</a:t>
              </a:r>
              <a:endParaRPr lang="ko-KR" altLang="en-US" sz="1400" spc="-1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808970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Session</a:t>
              </a:r>
              <a:endParaRPr lang="ko-KR" altLang="en-US" sz="1400" spc="-15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1" y="5152553"/>
            <a:ext cx="1350370" cy="581355"/>
            <a:chOff x="5445089" y="2477057"/>
            <a:chExt cx="1403948" cy="60442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688975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MVC</a:t>
              </a:r>
              <a:endParaRPr lang="ko-KR" altLang="en-US" sz="1400" spc="-15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403948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 err="1"/>
                <a:t>EnableScheduling</a:t>
              </a:r>
              <a:endParaRPr lang="ko-KR" altLang="en-US" sz="1400" spc="-1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8" y="2620956"/>
            <a:ext cx="810991" cy="581355"/>
            <a:chOff x="5445089" y="2477057"/>
            <a:chExt cx="843168" cy="6044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714441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Vue 3</a:t>
              </a:r>
              <a:endParaRPr lang="ko-KR" altLang="en-US" sz="1400" spc="-1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843168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GPT API</a:t>
              </a:r>
              <a:endParaRPr lang="ko-KR" altLang="en-US" sz="1400" spc="-15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8" y="3886755"/>
            <a:ext cx="850233" cy="581355"/>
            <a:chOff x="5445089" y="2477057"/>
            <a:chExt cx="883967" cy="6044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883967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각종 </a:t>
              </a:r>
              <a:r>
                <a:rPr lang="en-US" altLang="ko-KR" sz="1400" spc="-150" dirty="0"/>
                <a:t>CS</a:t>
              </a:r>
              <a:endParaRPr lang="ko-KR" altLang="en-US" sz="1400" spc="-1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655643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 err="1"/>
                <a:t>Pinia</a:t>
              </a:r>
              <a:endParaRPr lang="ko-KR" altLang="en-US" sz="1400" spc="-15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054584" cy="581355"/>
            <a:chOff x="5445089" y="2477057"/>
            <a:chExt cx="1096426" cy="6044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778172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Router</a:t>
              </a:r>
              <a:endParaRPr lang="ko-KR" altLang="en-US" sz="1400" spc="-15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096426" cy="31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en-US" altLang="ko-KR" sz="1400" spc="-150" dirty="0"/>
                <a:t>SweetAlert2</a:t>
              </a:r>
              <a:endParaRPr lang="ko-KR" altLang="en-US" sz="1400" spc="-150" dirty="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99450E-02B5-0896-30DF-2FAFB6001C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98" y="1462392"/>
            <a:ext cx="2570537" cy="2570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1AC7D-6C34-1D1D-05BB-9A694F60255E}"/>
              </a:ext>
            </a:extLst>
          </p:cNvPr>
          <p:cNvSpPr txBox="1"/>
          <p:nvPr/>
        </p:nvSpPr>
        <p:spPr>
          <a:xfrm>
            <a:off x="1280689" y="4662785"/>
            <a:ext cx="334631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＂</a:t>
            </a:r>
            <a:r>
              <a:rPr lang="ko-KR" altLang="en-US" sz="1600" dirty="0">
                <a:latin typeface="+mn-ea"/>
              </a:rPr>
              <a:t>가장 한국적인 것이 가장 세계적인 것이다</a:t>
            </a:r>
            <a:r>
              <a:rPr lang="en-US" altLang="ko-KR" sz="1600" dirty="0">
                <a:latin typeface="+mn-ea"/>
              </a:rPr>
              <a:t>.”</a:t>
            </a:r>
          </a:p>
          <a:p>
            <a:pPr algn="ctr"/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봉 준 호 </a:t>
            </a:r>
            <a:r>
              <a:rPr lang="en-US" altLang="ko-KR" sz="1600" dirty="0">
                <a:latin typeface="+mn-ea"/>
              </a:rPr>
              <a:t>-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D3AA3-CF27-9550-0D4E-D33FAFD318F3}"/>
              </a:ext>
            </a:extLst>
          </p:cNvPr>
          <p:cNvSpPr txBox="1"/>
          <p:nvPr/>
        </p:nvSpPr>
        <p:spPr>
          <a:xfrm>
            <a:off x="1850474" y="3885903"/>
            <a:ext cx="21422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+mn-ea"/>
              </a:rPr>
              <a:t>디자인 감각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52EDE1-2F49-35B7-CAD3-59732579290B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효자손">
            <a:extLst>
              <a:ext uri="{FF2B5EF4-FFF2-40B4-BE49-F238E27FC236}">
                <a16:creationId xmlns:a16="http://schemas.microsoft.com/office/drawing/2014/main" id="{BED4B5D4-6A29-2505-58EA-C32CB539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61804">
            <a:off x="3426952" y="4957543"/>
            <a:ext cx="2053408" cy="20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하본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8457950" y="2023945"/>
            <a:ext cx="3122341" cy="312234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4563511" y="2023945"/>
            <a:ext cx="3122341" cy="312234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재미</a:t>
            </a:r>
            <a:r>
              <a:rPr lang="en-US" altLang="ko-KR" sz="3600" b="1" spc="-300" dirty="0">
                <a:solidFill>
                  <a:schemeClr val="bg1"/>
                </a:solidFill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</a:rPr>
              <a:t>요소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랜덤 자료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가져오기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랜덤 포인트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랜덤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이미지 뽑기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7A58F8-67E2-1F6E-DEBD-D5E024AFACF6}"/>
              </a:ext>
            </a:extLst>
          </p:cNvPr>
          <p:cNvSpPr/>
          <p:nvPr/>
        </p:nvSpPr>
        <p:spPr>
          <a:xfrm>
            <a:off x="9804400" y="6502400"/>
            <a:ext cx="2387600" cy="35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3822732" y="1590053"/>
            <a:ext cx="3251200" cy="464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b="1" i="0" dirty="0">
                <a:solidFill>
                  <a:srgbClr val="040C28"/>
                </a:solidFill>
                <a:effectLst/>
                <a:latin typeface="+mn-ea"/>
              </a:rPr>
              <a:t>큰 모집단에서 무작위로 뽑은 표본의 평균이 전체 모집단의 평균과 가까울 가능성이 높다는 통계와 확률 분야의 기본 개념</a:t>
            </a:r>
            <a:endParaRPr lang="en-US" altLang="ko-KR" b="1" i="0" dirty="0">
              <a:solidFill>
                <a:srgbClr val="040C28"/>
              </a:solidFill>
              <a:effectLst/>
              <a:latin typeface="+mn-ea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altLang="ko-KR" dirty="0">
              <a:latin typeface="+mn-ea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>
                <a:latin typeface="+mn-ea"/>
              </a:rPr>
              <a:t>선택한 소요들의 포인트가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월드컵이 끝나면 산정됩니다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포인트와 총 포인트 안에 들어가게 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이는 대수의 법칙에 의해서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가치가 높다고 판단되며 이는 현 시점에서 해당 요소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선수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스포츠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의 가치를 판단 할 수 있는 수학적인 배경이 됩니다</a:t>
            </a:r>
            <a:r>
              <a:rPr lang="en-US" altLang="ko-KR" dirty="0">
                <a:latin typeface="+mn-ea"/>
              </a:rPr>
              <a:t>.</a:t>
            </a:r>
            <a:endParaRPr dirty="0">
              <a:latin typeface="+mn-ea"/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3831327" y="1288471"/>
            <a:ext cx="10290000" cy="76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/>
              <a:t>대수의 법칙</a:t>
            </a:r>
            <a:endParaRPr lang="en-US" dirty="0"/>
          </a:p>
        </p:txBody>
      </p:sp>
      <p:pic>
        <p:nvPicPr>
          <p:cNvPr id="1026" name="Picture 2" descr="최신 강화학습 알고리즘 요약">
            <a:extLst>
              <a:ext uri="{FF2B5EF4-FFF2-40B4-BE49-F238E27FC236}">
                <a16:creationId xmlns:a16="http://schemas.microsoft.com/office/drawing/2014/main" id="{E8091AA5-D3CA-7FA4-2F64-C241BA58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7" y="1288471"/>
            <a:ext cx="32512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D1E9E-0786-E803-DD52-AEFA075D7ACD}"/>
              </a:ext>
            </a:extLst>
          </p:cNvPr>
          <p:cNvSpPr txBox="1"/>
          <p:nvPr/>
        </p:nvSpPr>
        <p:spPr>
          <a:xfrm>
            <a:off x="175535" y="898928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31D-2045-A16F-06A8-3AB312DD8B0A}"/>
              </a:ext>
            </a:extLst>
          </p:cNvPr>
          <p:cNvSpPr txBox="1"/>
          <p:nvPr/>
        </p:nvSpPr>
        <p:spPr>
          <a:xfrm>
            <a:off x="979264" y="888361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핵심 기능 설명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신뢰도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323D99-B1AF-9A37-0567-48DFE741A75D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3667DE-BB7B-733E-F19F-22BF048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32" y="2054471"/>
            <a:ext cx="4537941" cy="3781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서비스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2393604" cy="9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작동 영상 시연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하본이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추구하는 가치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바꾸고 싶은 현실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하본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778051" cy="66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기능 구상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요구사항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하본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프로젝트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778051" cy="66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핵심 기능 설명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AI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활용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마무리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2188420" cy="66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역할 분담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진행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1D5810-9BA1-D3EE-C7C4-0604ABC48A15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핵심 기능 설명 　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　신뢰　소통　기회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FC443F-CC04-1372-1CA2-D3D683EC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4" y="1025436"/>
            <a:ext cx="4909648" cy="24035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66FA5B-B997-DECA-5824-887DEAF5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06" y="1146527"/>
            <a:ext cx="6182588" cy="1619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F570DC-7C72-73AF-1676-D25BE533A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89" b="31355"/>
          <a:stretch/>
        </p:blipFill>
        <p:spPr>
          <a:xfrm>
            <a:off x="5528678" y="3048001"/>
            <a:ext cx="6663322" cy="3809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2AE143-AAC0-E10A-2355-07C051B97E34}"/>
              </a:ext>
            </a:extLst>
          </p:cNvPr>
          <p:cNvSpPr txBox="1"/>
          <p:nvPr/>
        </p:nvSpPr>
        <p:spPr>
          <a:xfrm>
            <a:off x="428004" y="4078238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(본문)"/>
              </a:rPr>
              <a:t>매　일요일이　되면　자동으로</a:t>
            </a:r>
            <a:br>
              <a:rPr lang="en-US" altLang="ko-KR" dirty="0">
                <a:latin typeface="Pretendard (본문)"/>
              </a:rPr>
            </a:br>
            <a:r>
              <a:rPr lang="ko-KR" altLang="en-US" dirty="0">
                <a:latin typeface="Pretendard (본문)"/>
              </a:rPr>
              <a:t>투표　기회　＆　포인트　초기화</a:t>
            </a:r>
            <a:endParaRPr lang="en-US" altLang="ko-KR" dirty="0">
              <a:latin typeface="Pretendard (본문)"/>
            </a:endParaRPr>
          </a:p>
          <a:p>
            <a:endParaRPr lang="en-US" altLang="ko-KR" dirty="0">
              <a:latin typeface="Pretendard (본문)"/>
            </a:endParaRPr>
          </a:p>
          <a:p>
            <a:r>
              <a:rPr lang="ko-KR" altLang="en-US" dirty="0">
                <a:latin typeface="Pretendard (본문)"/>
              </a:rPr>
              <a:t>누적　순위　업데이트를　통해</a:t>
            </a:r>
            <a:endParaRPr lang="en-US" altLang="ko-KR" dirty="0">
              <a:latin typeface="Pretendard (본문)"/>
            </a:endParaRPr>
          </a:p>
          <a:p>
            <a:r>
              <a:rPr lang="ko-KR" altLang="en-US" dirty="0">
                <a:latin typeface="Pretendard (본문)"/>
              </a:rPr>
              <a:t>시간에　따라　달라지는　가치를</a:t>
            </a:r>
            <a:endParaRPr lang="en-US" altLang="ko-KR" dirty="0">
              <a:latin typeface="Pretendard (본문)"/>
            </a:endParaRPr>
          </a:p>
          <a:p>
            <a:r>
              <a:rPr lang="ko-KR" altLang="en-US" dirty="0">
                <a:latin typeface="Pretendard (본문)"/>
              </a:rPr>
              <a:t>관찰　할　수　있다．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68659C-E131-38D1-2798-123C26DF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47" b="18701"/>
          <a:stretch/>
        </p:blipFill>
        <p:spPr>
          <a:xfrm>
            <a:off x="5528678" y="6388100"/>
            <a:ext cx="6663322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핵심 기능 설명 　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　소통의　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94062-0B22-1783-6A61-BFAA4C4835B5}"/>
              </a:ext>
            </a:extLst>
          </p:cNvPr>
          <p:cNvSpPr/>
          <p:nvPr/>
        </p:nvSpPr>
        <p:spPr>
          <a:xfrm>
            <a:off x="9781804" y="66548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1CC8F3-45FA-35D5-1017-C595CED9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1891" y="1360877"/>
            <a:ext cx="6158935" cy="28980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6C4C71-F24C-E813-7ECB-469089B5E7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2910" y="1360876"/>
            <a:ext cx="6242490" cy="48692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B1BA8E-A67E-83FE-9AD1-1DF0DE0B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1" y="1386276"/>
            <a:ext cx="5092700" cy="51413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323244-9660-BDDB-002F-1752DDED1E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25" y="4459472"/>
            <a:ext cx="6654801" cy="33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9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핵심 기능 설명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GPT API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이용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435427" y="1550893"/>
            <a:ext cx="49782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Chat GPT API</a:t>
            </a:r>
          </a:p>
          <a:p>
            <a:pPr algn="ctr"/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이용하여 모르는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</a:rPr>
              <a:t>정보에대해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물어볼 수 있게 설계하였습니다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모르는 요소가 나와도 빠르고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친절하게 답을 얻을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키를 이용하여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데이터를 받아올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9AAABF-15AE-0889-D38C-4C2945DF5007}"/>
              </a:ext>
            </a:extLst>
          </p:cNvPr>
          <p:cNvSpPr/>
          <p:nvPr/>
        </p:nvSpPr>
        <p:spPr>
          <a:xfrm>
            <a:off x="9781804" y="66548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C401A5-9F57-5DAE-07AE-DBB5FADA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9" y="88900"/>
            <a:ext cx="651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2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프로젝트 마무리</a:t>
            </a: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FBF79E-AB60-35A4-B5B2-921C6195E8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1" y="474238"/>
            <a:ext cx="2570537" cy="2570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01677-40EF-F7F1-9207-68CA17B3BA53}"/>
              </a:ext>
            </a:extLst>
          </p:cNvPr>
          <p:cNvSpPr txBox="1"/>
          <p:nvPr/>
        </p:nvSpPr>
        <p:spPr>
          <a:xfrm>
            <a:off x="262461" y="187373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8D9D1-1080-9A01-A86F-AB9AA861F3E9}"/>
              </a:ext>
            </a:extLst>
          </p:cNvPr>
          <p:cNvSpPr txBox="1"/>
          <p:nvPr/>
        </p:nvSpPr>
        <p:spPr>
          <a:xfrm>
            <a:off x="1280688" y="191869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역할 분배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기능 분배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8875C2-5116-DA53-B8C1-BFA7D1078C98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BAF2DD-3C9A-BF76-C9F9-1E05B26AF18A}"/>
              </a:ext>
            </a:extLst>
          </p:cNvPr>
          <p:cNvCxnSpPr>
            <a:cxnSpLocks/>
          </p:cNvCxnSpPr>
          <p:nvPr/>
        </p:nvCxnSpPr>
        <p:spPr>
          <a:xfrm flipH="1">
            <a:off x="4636801" y="2768600"/>
            <a:ext cx="1" cy="38227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7432D9-5E3B-9D6D-72CD-9D23D7E2FAB9}"/>
              </a:ext>
            </a:extLst>
          </p:cNvPr>
          <p:cNvSpPr txBox="1"/>
          <p:nvPr/>
        </p:nvSpPr>
        <p:spPr>
          <a:xfrm>
            <a:off x="1580355" y="1589238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하 정 수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8C062-1FED-14AC-2261-A007820EC3C5}"/>
              </a:ext>
            </a:extLst>
          </p:cNvPr>
          <p:cNvSpPr txBox="1"/>
          <p:nvPr/>
        </p:nvSpPr>
        <p:spPr>
          <a:xfrm>
            <a:off x="8432683" y="1589238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박 예 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02BFD6-7976-46D0-F385-C04BF1945DD5}"/>
              </a:ext>
            </a:extLst>
          </p:cNvPr>
          <p:cNvSpPr txBox="1"/>
          <p:nvPr/>
        </p:nvSpPr>
        <p:spPr>
          <a:xfrm>
            <a:off x="579372" y="3054114"/>
            <a:ext cx="37385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게시물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 err="1"/>
              <a:t>대댓글에</a:t>
            </a:r>
            <a:r>
              <a:rPr lang="ko-KR" altLang="en-US" dirty="0"/>
              <a:t> 대한</a:t>
            </a:r>
            <a:br>
              <a:rPr lang="en-US" altLang="ko-KR" dirty="0"/>
            </a:br>
            <a:r>
              <a:rPr lang="en-US" altLang="ko-KR" dirty="0"/>
              <a:t>BACK, FRONT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로고 디자인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 데이터 관리 및 로그인 관리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영상 기획 및 </a:t>
            </a:r>
            <a:r>
              <a:rPr lang="ko-KR" altLang="en-US" dirty="0" err="1"/>
              <a:t>찰영</a:t>
            </a:r>
            <a:r>
              <a:rPr lang="ko-KR" altLang="en-US" dirty="0"/>
              <a:t> 및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9E1B06-48EB-86FC-D04D-1FEC4BA9450D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3088BE-7620-C933-D3DB-3A298C994CC1}"/>
              </a:ext>
            </a:extLst>
          </p:cNvPr>
          <p:cNvCxnSpPr>
            <a:cxnSpLocks/>
          </p:cNvCxnSpPr>
          <p:nvPr/>
        </p:nvCxnSpPr>
        <p:spPr>
          <a:xfrm flipH="1">
            <a:off x="7555197" y="2768600"/>
            <a:ext cx="1" cy="38227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848D57-6778-7A2C-84CB-0F4F29ED08E0}"/>
              </a:ext>
            </a:extLst>
          </p:cNvPr>
          <p:cNvSpPr txBox="1"/>
          <p:nvPr/>
        </p:nvSpPr>
        <p:spPr>
          <a:xfrm>
            <a:off x="5087549" y="2816175"/>
            <a:ext cx="22605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DB </a:t>
            </a:r>
            <a:r>
              <a:rPr lang="ko-KR" altLang="en-US" dirty="0"/>
              <a:t>설계 및 수정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버튼 디자인 및 </a:t>
            </a:r>
            <a:br>
              <a:rPr lang="en-US" altLang="ko-KR" dirty="0"/>
            </a:br>
            <a:r>
              <a:rPr lang="ko-KR" altLang="en-US" dirty="0"/>
              <a:t>서비스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－</a:t>
            </a:r>
            <a:r>
              <a:rPr lang="ko-KR" altLang="en-US" dirty="0" err="1"/>
              <a:t>이응노</a:t>
            </a:r>
            <a:r>
              <a:rPr lang="en-US" altLang="ko-KR" dirty="0"/>
              <a:t> </a:t>
            </a:r>
            <a:r>
              <a:rPr lang="ko-KR" altLang="en-US" dirty="0"/>
              <a:t>선생님</a:t>
            </a:r>
            <a:br>
              <a:rPr lang="en-US" altLang="ko-KR" dirty="0"/>
            </a:br>
            <a:r>
              <a:rPr lang="ko-KR" altLang="en-US" dirty="0"/>
              <a:t>　그림</a:t>
            </a:r>
            <a:r>
              <a:rPr lang="en-US" altLang="ko-KR" dirty="0"/>
              <a:t> </a:t>
            </a:r>
            <a:r>
              <a:rPr lang="ko-KR" altLang="en-US" dirty="0"/>
              <a:t>조사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문 범 수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페르소나 성우 역할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48B741-6D11-4944-15E5-1B1D890307DE}"/>
              </a:ext>
            </a:extLst>
          </p:cNvPr>
          <p:cNvSpPr txBox="1"/>
          <p:nvPr/>
        </p:nvSpPr>
        <p:spPr>
          <a:xfrm>
            <a:off x="8235622" y="3054114"/>
            <a:ext cx="32165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POINT, Rank</a:t>
            </a:r>
            <a:r>
              <a:rPr lang="ko-KR" altLang="en-US" dirty="0"/>
              <a:t>에 대한</a:t>
            </a:r>
            <a:br>
              <a:rPr lang="en-US" altLang="ko-KR" dirty="0"/>
            </a:br>
            <a:r>
              <a:rPr lang="en-US" altLang="ko-KR" dirty="0"/>
              <a:t>BACK, FRONT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초기화 및 </a:t>
            </a:r>
            <a:r>
              <a:rPr lang="en-US" altLang="ko-KR" dirty="0"/>
              <a:t>GPT API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이용한 데이터 통신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PPT </a:t>
            </a:r>
            <a:r>
              <a:rPr lang="ko-KR" altLang="en-US" dirty="0"/>
              <a:t>자료 준비 및 발표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213666E-5BD1-ABAD-43C1-697BAB924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208" b="-4058"/>
          <a:stretch/>
        </p:blipFill>
        <p:spPr>
          <a:xfrm>
            <a:off x="5010067" y="6196140"/>
            <a:ext cx="2338037" cy="40272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425C89-7757-950B-C858-9E6E6E6E10BA}"/>
              </a:ext>
            </a:extLst>
          </p:cNvPr>
          <p:cNvCxnSpPr/>
          <p:nvPr/>
        </p:nvCxnSpPr>
        <p:spPr>
          <a:xfrm>
            <a:off x="4810731" y="4802767"/>
            <a:ext cx="2614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F44342-C7B3-0060-F588-0F024F3A3891}"/>
              </a:ext>
            </a:extLst>
          </p:cNvPr>
          <p:cNvCxnSpPr/>
          <p:nvPr/>
        </p:nvCxnSpPr>
        <p:spPr>
          <a:xfrm>
            <a:off x="4810731" y="6064583"/>
            <a:ext cx="2614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1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진행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3583B7-6342-2592-C538-DD950A4E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1137443"/>
            <a:ext cx="11789839" cy="289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23112-A77C-B4D7-60EB-DD9E0831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1" y="3950804"/>
            <a:ext cx="11789839" cy="29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25399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261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 </a:t>
            </a:r>
            <a:r>
              <a:rPr lang="ko-KR" altLang="en-US" sz="2400" b="1" dirty="0">
                <a:solidFill>
                  <a:schemeClr val="bg1"/>
                </a:solidFill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2412940" y="1613118"/>
            <a:ext cx="7366119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HAB</a:t>
            </a:r>
            <a:r>
              <a:rPr lang="ko-KR" altLang="en-US" sz="11500" b="1" dirty="0">
                <a:solidFill>
                  <a:schemeClr val="bg1"/>
                </a:solidFill>
              </a:rPr>
              <a:t>　</a:t>
            </a:r>
            <a:r>
              <a:rPr lang="en-US" altLang="ko-KR" sz="11500" b="1" dirty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ＰＲＯＪＥＣＴ</a:t>
            </a:r>
            <a:endParaRPr lang="en-US" altLang="ko-KR" sz="8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AA19F4-547D-D1CC-772F-AACA89B2A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9598" y="1467681"/>
            <a:ext cx="2570537" cy="15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인간의　발전과　관심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397000"/>
            <a:ext cx="5465375" cy="430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397000"/>
            <a:ext cx="5439972" cy="430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752982" y="483095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경쟁심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8455029" y="483095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호기심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힘 있는 자만이 살아남지 박명수 북쪽 메리 조금만 참으시라요 박명수 무도 무한도전 무도짤 - 인스타공백닷컴">
            <a:extLst>
              <a:ext uri="{FF2B5EF4-FFF2-40B4-BE49-F238E27FC236}">
                <a16:creationId xmlns:a16="http://schemas.microsoft.com/office/drawing/2014/main" id="{78901656-117C-7EF0-1A2D-2B311AE8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4" y="1773791"/>
            <a:ext cx="4876716" cy="28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로마의 고대 콜로세움은 19세기 이후 경기장 바닥이 없었다">
            <a:extLst>
              <a:ext uri="{FF2B5EF4-FFF2-40B4-BE49-F238E27FC236}">
                <a16:creationId xmlns:a16="http://schemas.microsoft.com/office/drawing/2014/main" id="{59C8AF7C-8D4B-C3DC-0C2E-50702A007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378" y="1773790"/>
            <a:ext cx="4933222" cy="29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성, 2023년 상반기 공채 실시 &lt; 기업/산업 &lt; 경제 &lt; 종합 &lt; 기사본문 - 퍼블릭뉴스">
            <a:extLst>
              <a:ext uri="{FF2B5EF4-FFF2-40B4-BE49-F238E27FC236}">
                <a16:creationId xmlns:a16="http://schemas.microsoft.com/office/drawing/2014/main" id="{75B4BE12-BB39-0114-ED51-659E28C0D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6395" y="1797883"/>
            <a:ext cx="4880670" cy="28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애플(AAPL), 부진한 실적에도…&quot;최악은 지났다&quot; - 인포스탁데일리">
            <a:extLst>
              <a:ext uri="{FF2B5EF4-FFF2-40B4-BE49-F238E27FC236}">
                <a16:creationId xmlns:a16="http://schemas.microsoft.com/office/drawing/2014/main" id="{8D19EE4C-0AC1-7978-3D9F-1C2F0A67B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896" y="1773790"/>
            <a:ext cx="4982836" cy="28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침 사과, 얼마나 좋은 걸까?&quot; 아침 사과 효능 3가지 - 닥터나우">
            <a:extLst>
              <a:ext uri="{FF2B5EF4-FFF2-40B4-BE49-F238E27FC236}">
                <a16:creationId xmlns:a16="http://schemas.microsoft.com/office/drawing/2014/main" id="{3B676490-A979-288E-F8E4-998C53C26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91"/>
          <a:stretch/>
        </p:blipFill>
        <p:spPr bwMode="auto">
          <a:xfrm>
            <a:off x="6489727" y="1358288"/>
            <a:ext cx="4982836" cy="331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A71956-F720-9BE8-528F-A5DD66F47926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9" y="5597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2415925" y="15380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2415925" y="2377952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조던　ＶＳ　메시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E62CC5-18E8-2F15-1D98-5493A15CF04E}"/>
              </a:ext>
            </a:extLst>
          </p:cNvPr>
          <p:cNvCxnSpPr/>
          <p:nvPr/>
        </p:nvCxnSpPr>
        <p:spPr>
          <a:xfrm>
            <a:off x="2229852" y="3673641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바꾸고　싶은　가치　－　아집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28003"/>
            <a:ext cx="10078652" cy="5323595"/>
            <a:chOff x="739382" y="1064504"/>
            <a:chExt cx="10633770" cy="5222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71721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64504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74268" y="3351189"/>
              <a:ext cx="1148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극단적</a:t>
              </a:r>
              <a:b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폐쇄적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퇴보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032894" y="2104694"/>
              <a:ext cx="2003692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올바른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경쟁을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  <a:latin typeface="+mj-ea"/>
                  <a:ea typeface="+mj-ea"/>
                </a:rPr>
                <a:t>방해</a:t>
              </a:r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함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상상을 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  <a:latin typeface="+mj-ea"/>
                  <a:ea typeface="+mj-ea"/>
                </a:rPr>
                <a:t>제한</a:t>
              </a:r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함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br>
                <a:rPr lang="en-US" altLang="ko-KR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타인의 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의견을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  <a:latin typeface="+mj-ea"/>
                  <a:ea typeface="+mj-ea"/>
                </a:rPr>
                <a:t>묵살</a:t>
              </a:r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함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br>
                <a:rPr lang="en-US" altLang="ko-KR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endParaRPr lang="ko-KR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7078F0-8D2C-57C4-DE1E-06773D4CEFE5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E6B27F-4795-0E60-BE9E-877312877034}"/>
              </a:ext>
            </a:extLst>
          </p:cNvPr>
          <p:cNvGrpSpPr/>
          <p:nvPr/>
        </p:nvGrpSpPr>
        <p:grpSpPr>
          <a:xfrm>
            <a:off x="262461" y="1128003"/>
            <a:ext cx="7731921" cy="6517705"/>
            <a:chOff x="3362577" y="-1535641"/>
            <a:chExt cx="12192000" cy="8345252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32DFE1-D1BC-008F-D912-0D1F8A8AC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2577" y="-1535641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EA825F-2C68-86D3-B210-FC892B98B71C}"/>
                </a:ext>
              </a:extLst>
            </p:cNvPr>
            <p:cNvSpPr txBox="1"/>
            <p:nvPr/>
          </p:nvSpPr>
          <p:spPr>
            <a:xfrm>
              <a:off x="9998245" y="6578779"/>
              <a:ext cx="21948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9D7A33-1557-1614-3744-AEC878848314}"/>
                </a:ext>
              </a:extLst>
            </p:cNvPr>
            <p:cNvSpPr txBox="1"/>
            <p:nvPr/>
          </p:nvSpPr>
          <p:spPr>
            <a:xfrm>
              <a:off x="9829152" y="-454016"/>
              <a:ext cx="27903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600" b="0" i="0" dirty="0">
                  <a:solidFill>
                    <a:srgbClr val="C00000"/>
                  </a:solidFill>
                  <a:effectLst/>
                  <a:latin typeface="더잠실 6 ExtraBold" panose="00000900000000000000" pitchFamily="2" charset="-127"/>
                  <a:ea typeface="더잠실 6 ExtraBold" panose="00000900000000000000" pitchFamily="2" charset="-127"/>
                </a:rPr>
                <a:t>我執</a:t>
              </a:r>
              <a:endParaRPr lang="ko-KR" altLang="en-US" sz="9600" b="1" dirty="0">
                <a:solidFill>
                  <a:srgbClr val="C00000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31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하본이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추구하는 가치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3889094" y="3134390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3889094" y="1250021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3889094" y="2161813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3889094" y="5413869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4241146" y="34965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4241146" y="4377934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889970" y="196932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889970" y="2881115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3F9C09-8409-9D01-AD20-D9ED78CEE5D2}"/>
              </a:ext>
            </a:extLst>
          </p:cNvPr>
          <p:cNvCxnSpPr>
            <a:cxnSpLocks/>
          </p:cNvCxnSpPr>
          <p:nvPr/>
        </p:nvCxnSpPr>
        <p:spPr>
          <a:xfrm>
            <a:off x="5889970" y="5241642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4306847" y="1425006"/>
            <a:ext cx="31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사람에 도움이 되고 싶은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4164177" y="2339556"/>
            <a:ext cx="34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사람의 건강한 토론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5541154" y="3595539"/>
            <a:ext cx="69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5412916" y="4474249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호기심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4643473" y="5543000"/>
            <a:ext cx="2492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+mj-ea"/>
                <a:ea typeface="+mj-ea"/>
              </a:rPr>
              <a:t>이상형월드컵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BCB56-D0FE-9CF6-5D5B-74A0F9218A3F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868DA3-D550-7DD4-9C8A-E022A2299453}"/>
              </a:ext>
            </a:extLst>
          </p:cNvPr>
          <p:cNvSpPr/>
          <p:nvPr/>
        </p:nvSpPr>
        <p:spPr>
          <a:xfrm>
            <a:off x="9781804" y="6451600"/>
            <a:ext cx="2410196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DD5A3-BD1E-2F63-948D-A4752C366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381"/>
          <a:stretch/>
        </p:blipFill>
        <p:spPr>
          <a:xfrm>
            <a:off x="316009" y="1054395"/>
            <a:ext cx="5439842" cy="47338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163096-7DE3-BEB1-5F91-0C18AB6D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85" y="1079063"/>
            <a:ext cx="5738424" cy="4737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4AB9C-539D-C8BF-969A-3D1A8101A141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F3846-7A97-801F-282B-AF6EDFAE7CE5}"/>
              </a:ext>
            </a:extLst>
          </p:cNvPr>
          <p:cNvSpPr txBox="1"/>
          <p:nvPr/>
        </p:nvSpPr>
        <p:spPr>
          <a:xfrm>
            <a:off x="1280688" y="191869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시장조사－기존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이상형 월드컵의 문제점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DBD5420-19CB-9B81-E0B2-33765148540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7B735-8547-A7BF-379E-471FB81E9F2A}"/>
              </a:ext>
            </a:extLst>
          </p:cNvPr>
          <p:cNvSpPr/>
          <p:nvPr/>
        </p:nvSpPr>
        <p:spPr>
          <a:xfrm>
            <a:off x="771574" y="5946829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F34902-167C-D9A3-4FD2-4229F2FBF40F}"/>
              </a:ext>
            </a:extLst>
          </p:cNvPr>
          <p:cNvSpPr/>
          <p:nvPr/>
        </p:nvSpPr>
        <p:spPr>
          <a:xfrm>
            <a:off x="7280504" y="5946829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건전하고 건강한 토론의 부재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9BF633-3053-2860-7BCB-61E8B7E6B3CA}"/>
              </a:ext>
            </a:extLst>
          </p:cNvPr>
          <p:cNvCxnSpPr>
            <a:cxnSpLocks/>
          </p:cNvCxnSpPr>
          <p:nvPr/>
        </p:nvCxnSpPr>
        <p:spPr>
          <a:xfrm>
            <a:off x="5889970" y="5241642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E23B4A-EB79-2A15-9713-C161814C6824}"/>
              </a:ext>
            </a:extLst>
          </p:cNvPr>
          <p:cNvSpPr txBox="1"/>
          <p:nvPr/>
        </p:nvSpPr>
        <p:spPr>
          <a:xfrm>
            <a:off x="1189323" y="6117851"/>
            <a:ext cx="31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신뢰도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전문성 부족</a:t>
            </a:r>
          </a:p>
        </p:txBody>
      </p:sp>
      <p:sp>
        <p:nvSpPr>
          <p:cNvPr id="29" name="폭발: 8pt 28">
            <a:extLst>
              <a:ext uri="{FF2B5EF4-FFF2-40B4-BE49-F238E27FC236}">
                <a16:creationId xmlns:a16="http://schemas.microsoft.com/office/drawing/2014/main" id="{E99165E2-C64C-4CAE-0156-BC8C7E773E37}"/>
              </a:ext>
            </a:extLst>
          </p:cNvPr>
          <p:cNvSpPr/>
          <p:nvPr/>
        </p:nvSpPr>
        <p:spPr>
          <a:xfrm>
            <a:off x="2126481" y="3841957"/>
            <a:ext cx="1905000" cy="1028700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3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682</TotalTime>
  <Words>608</Words>
  <Application>Microsoft Office PowerPoint</Application>
  <PresentationFormat>와이드스크린</PresentationFormat>
  <Paragraphs>191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Caveat</vt:lpstr>
      <vt:lpstr>HY견명조</vt:lpstr>
      <vt:lpstr>Pretendard</vt:lpstr>
      <vt:lpstr>Pretendard (본문)</vt:lpstr>
      <vt:lpstr>Pretendard Black</vt:lpstr>
      <vt:lpstr>궁서</vt:lpstr>
      <vt:lpstr>더잠실 6 ExtraBold</vt:lpstr>
      <vt:lpstr>맑은 고딕</vt:lpstr>
      <vt:lpstr>Arial</vt:lpstr>
      <vt:lpstr>Barlow</vt:lpstr>
      <vt:lpstr>Josefin Slab</vt:lpstr>
      <vt:lpstr>Roboto Condensed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대수의 법칙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정수 하</cp:lastModifiedBy>
  <cp:revision>38</cp:revision>
  <dcterms:created xsi:type="dcterms:W3CDTF">2023-04-19T04:07:11Z</dcterms:created>
  <dcterms:modified xsi:type="dcterms:W3CDTF">2024-06-04T13:48:32Z</dcterms:modified>
</cp:coreProperties>
</file>